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56" r:id="rId2"/>
    <p:sldId id="325" r:id="rId3"/>
    <p:sldId id="293" r:id="rId4"/>
    <p:sldId id="366" r:id="rId5"/>
    <p:sldId id="367" r:id="rId6"/>
    <p:sldId id="323" r:id="rId7"/>
    <p:sldId id="355" r:id="rId8"/>
    <p:sldId id="368" r:id="rId9"/>
    <p:sldId id="372" r:id="rId10"/>
    <p:sldId id="369" r:id="rId11"/>
    <p:sldId id="373" r:id="rId12"/>
    <p:sldId id="375" r:id="rId13"/>
    <p:sldId id="376" r:id="rId14"/>
    <p:sldId id="378" r:id="rId15"/>
    <p:sldId id="3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930" autoAdjust="0"/>
  </p:normalViewPr>
  <p:slideViewPr>
    <p:cSldViewPr snapToGrid="0">
      <p:cViewPr varScale="1">
        <p:scale>
          <a:sx n="67" d="100"/>
          <a:sy n="67" d="100"/>
        </p:scale>
        <p:origin x="-70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4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7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26925-791B-4D92-BB94-595551E66374}" type="datetimeFigureOut">
              <a:rPr lang="fr-FR" smtClean="0"/>
              <a:pPr/>
              <a:t>02/11/2020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0EF5B-E6A3-44FC-8B92-6EDE06B5B96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796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fr-FR" baseline="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764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85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85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12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52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86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interface affiche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page de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0EF5B-E6A3-44FC-8B92-6EDE06B5B968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4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DFB1-7B14-430A-AC17-6E4844200639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0BE4-4847-49E3-8627-E39E3C389F31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F7C01-A84A-4B8A-AA9B-B5D1A46485BF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9CEE-97BA-4978-A8EF-CBB3AE781DBD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AD3E-6B92-4DE1-B60D-C8BC803207BE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30AB-EB14-4613-9A5D-F242C28443C8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E95F-B659-4E80-875D-2B15DB9D4B72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F819-05EE-4D65-ABBD-03F5A986B277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FBB8-CA69-4BEE-B862-BFB568132FD6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2C14-0CA1-4740-80FF-D3F041C35664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8CFCD-24CD-451E-9BAB-9A5BC507C583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6EA2-6702-46E0-83CA-637A9411C2EC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477E-34E5-4ACC-A68E-61DD1DCF1B7D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308E-AAB5-4482-A796-1D1E4F74CF4C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84674-F1B5-4326-B518-E43862949E22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0119-1BB0-49F9-9FE4-19D1F36F605F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5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C373-ACCD-4432-87F4-4DB2CA600801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Conception et développement d’une application «  GéoGuide » basée sur la géolocalisation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6696" y="3956701"/>
            <a:ext cx="102960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rgbClr val="002060"/>
                </a:solidFill>
                <a:latin typeface="Britannic Bold" pitchFamily="34" charset="0"/>
              </a:rPr>
              <a:t>DAD </a:t>
            </a:r>
            <a:r>
              <a:rPr lang="fr-FR" sz="5400" b="1" dirty="0" smtClean="0">
                <a:solidFill>
                  <a:srgbClr val="002060"/>
                </a:solidFill>
                <a:latin typeface="Britannic Bold" pitchFamily="34" charset="0"/>
              </a:rPr>
              <a:t>«</a:t>
            </a:r>
            <a:r>
              <a:rPr lang="fr-FR" sz="5400" b="1" dirty="0">
                <a:solidFill>
                  <a:srgbClr val="002060"/>
                </a:solidFill>
                <a:latin typeface="Britannic Bold" pitchFamily="34" charset="0"/>
              </a:rPr>
              <a:t> </a:t>
            </a:r>
            <a:r>
              <a:rPr lang="fr-FR" sz="5400" b="1" dirty="0" smtClean="0">
                <a:solidFill>
                  <a:srgbClr val="002060"/>
                </a:solidFill>
                <a:latin typeface="Britannic Bold" pitchFamily="34" charset="0"/>
              </a:rPr>
              <a:t>Demande D’autorisation Dépense »</a:t>
            </a:r>
            <a:endParaRPr lang="fr-FR" sz="5400" b="1" dirty="0">
              <a:solidFill>
                <a:srgbClr val="002060"/>
              </a:solidFill>
              <a:latin typeface="Britannic Bold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98634" y="4524705"/>
            <a:ext cx="52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1</a:t>
            </a:r>
          </a:p>
          <a:p>
            <a:endParaRPr lang="fr-FR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563703" y="3051251"/>
            <a:ext cx="776487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fr-FR" sz="4000" b="1" dirty="0" smtClean="0">
                <a:latin typeface="Britannic Bold" pitchFamily="34" charset="0"/>
                <a:ea typeface="Yu Gothic Light" pitchFamily="34" charset="-128"/>
                <a:cs typeface="Times New Roman" pitchFamily="18" charset="0"/>
              </a:rPr>
              <a:t>Présentation Application</a:t>
            </a:r>
            <a:endParaRPr lang="fr-FR" sz="2400" b="1" kern="0" dirty="0">
              <a:latin typeface="Britannic Bold" pitchFamily="34" charset="0"/>
              <a:ea typeface="Yu Gothic Light" pitchFamily="34" charset="-128"/>
              <a:cs typeface="Times New Roman" pitchFamily="18" charset="0"/>
            </a:endParaRPr>
          </a:p>
        </p:txBody>
      </p:sp>
      <p:pic>
        <p:nvPicPr>
          <p:cNvPr id="1025" name="Picture 1" descr="C:\Users\8563\OneDrive - GROUPE Délice\Bureau\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93" y="602999"/>
            <a:ext cx="31369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81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66793" y="659971"/>
            <a:ext cx="777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Interface « 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Suivi Demande de Dépense 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 descr="C:\Users\8563\OneDrive - GROUPE Délice\Bureau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2" y="1447976"/>
            <a:ext cx="10753016" cy="49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17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777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Interface «  Suivi Demande – Chef Hiérarchie 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 descr="C:\Users\8563\OneDrive - GROUPE Délice\Bureau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2" y="1394759"/>
            <a:ext cx="10753016" cy="49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17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1007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Interface « 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Validation Type Dépense – Comptabilité 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 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 descr="C:\Users\8563\OneDrive - GROUPE Délice\Bureau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2" y="1401176"/>
            <a:ext cx="10753016" cy="49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125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9985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Interface «Validation des données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Budgétaire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- Contrôle Gestion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 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C:\Users\8563\OneDrive - GROUPE Délice\Bureau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1" y="1475096"/>
            <a:ext cx="10634939" cy="502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61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9985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Interface « 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Approuver – DGA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 »</a:t>
            </a:r>
          </a:p>
        </p:txBody>
      </p:sp>
      <p:pic>
        <p:nvPicPr>
          <p:cNvPr id="11266" name="Picture 2" descr="C:\Users\8563\OneDrive - GROUPE Délice\Bureau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6" y="1384408"/>
            <a:ext cx="10721529" cy="49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757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9985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Interface « 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Base de données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 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41" y="1281079"/>
            <a:ext cx="9775469" cy="549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517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91570" y="858083"/>
            <a:ext cx="1118146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fr-FR" sz="2000" dirty="0" smtClean="0">
              <a:solidFill>
                <a:srgbClr val="00133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Solution technologiques concernant un système « d’ajout autorisation de dépense »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Donc notre but consacrer d’un développement d’une application multiplateforme 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(Web– Mobile) avec nouvelle technologie pour automatiser le processus DAD.</a:t>
            </a:r>
            <a:endParaRPr lang="fr-FR" sz="2000" dirty="0">
              <a:solidFill>
                <a:srgbClr val="001334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fr-FR" sz="2000" dirty="0" smtClean="0">
              <a:solidFill>
                <a:srgbClr val="001334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4" name="Shape 278">
            <a:extLst>
              <a:ext uri="{FF2B5EF4-FFF2-40B4-BE49-F238E27FC236}">
                <a16:creationId xmlns="" xmlns:a16="http://schemas.microsoft.com/office/drawing/2014/main" id="{6D58F388-5903-4A05-9AB0-386FFE9219FC}"/>
              </a:ext>
            </a:extLst>
          </p:cNvPr>
          <p:cNvGrpSpPr/>
          <p:nvPr/>
        </p:nvGrpSpPr>
        <p:grpSpPr>
          <a:xfrm rot="10800000" flipH="1">
            <a:off x="4776704" y="5383113"/>
            <a:ext cx="484034" cy="616363"/>
            <a:chOff x="1972824" y="1803752"/>
            <a:chExt cx="821729" cy="1228859"/>
          </a:xfrm>
          <a:solidFill>
            <a:schemeClr val="tx1"/>
          </a:solidFill>
        </p:grpSpPr>
        <p:sp>
          <p:nvSpPr>
            <p:cNvPr id="35" name="Shape 279">
              <a:extLst>
                <a:ext uri="{FF2B5EF4-FFF2-40B4-BE49-F238E27FC236}">
                  <a16:creationId xmlns="" xmlns:a16="http://schemas.microsoft.com/office/drawing/2014/main" id="{31C33323-4F6A-4331-BE46-1F59E2C0A8B1}"/>
                </a:ext>
              </a:extLst>
            </p:cNvPr>
            <p:cNvSpPr/>
            <p:nvPr/>
          </p:nvSpPr>
          <p:spPr>
            <a:xfrm rot="10800000">
              <a:off x="1972824" y="2414611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280">
              <a:extLst>
                <a:ext uri="{FF2B5EF4-FFF2-40B4-BE49-F238E27FC236}">
                  <a16:creationId xmlns="" xmlns:a16="http://schemas.microsoft.com/office/drawing/2014/main" id="{C2F81B34-C3BD-4B3D-8FE7-9A681E9E5ABB}"/>
                </a:ext>
              </a:extLst>
            </p:cNvPr>
            <p:cNvSpPr/>
            <p:nvPr/>
          </p:nvSpPr>
          <p:spPr>
            <a:xfrm flipH="1">
              <a:off x="1972824" y="1803752"/>
              <a:ext cx="821729" cy="617853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Shape 275">
            <a:extLst>
              <a:ext uri="{FF2B5EF4-FFF2-40B4-BE49-F238E27FC236}">
                <a16:creationId xmlns="" xmlns:a16="http://schemas.microsoft.com/office/drawing/2014/main" id="{80DFFE29-9259-4C5F-B260-F678C1B9DC53}"/>
              </a:ext>
            </a:extLst>
          </p:cNvPr>
          <p:cNvGrpSpPr/>
          <p:nvPr/>
        </p:nvGrpSpPr>
        <p:grpSpPr>
          <a:xfrm rot="10800000" flipH="1">
            <a:off x="5999291" y="5358468"/>
            <a:ext cx="516965" cy="625068"/>
            <a:chOff x="4171678" y="1802747"/>
            <a:chExt cx="821730" cy="1228759"/>
          </a:xfrm>
          <a:solidFill>
            <a:schemeClr val="tx1"/>
          </a:solidFill>
        </p:grpSpPr>
        <p:sp>
          <p:nvSpPr>
            <p:cNvPr id="38" name="Shape 276">
              <a:extLst>
                <a:ext uri="{FF2B5EF4-FFF2-40B4-BE49-F238E27FC236}">
                  <a16:creationId xmlns="" xmlns:a16="http://schemas.microsoft.com/office/drawing/2014/main" id="{E651FB1F-FB03-4A91-B687-52EAEB8FBDCD}"/>
                </a:ext>
              </a:extLst>
            </p:cNvPr>
            <p:cNvSpPr/>
            <p:nvPr/>
          </p:nvSpPr>
          <p:spPr>
            <a:xfrm rot="10800000">
              <a:off x="4171678" y="2413507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277">
              <a:extLst>
                <a:ext uri="{FF2B5EF4-FFF2-40B4-BE49-F238E27FC236}">
                  <a16:creationId xmlns="" xmlns:a16="http://schemas.microsoft.com/office/drawing/2014/main" id="{3412E1A7-4486-46BC-8D60-D11E73275563}"/>
                </a:ext>
              </a:extLst>
            </p:cNvPr>
            <p:cNvSpPr/>
            <p:nvPr/>
          </p:nvSpPr>
          <p:spPr>
            <a:xfrm flipH="1">
              <a:off x="4171679" y="1802747"/>
              <a:ext cx="821729" cy="617853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Shape 281">
            <a:extLst>
              <a:ext uri="{FF2B5EF4-FFF2-40B4-BE49-F238E27FC236}">
                <a16:creationId xmlns="" xmlns:a16="http://schemas.microsoft.com/office/drawing/2014/main" id="{AED037F9-0339-4E5D-BB6F-C2A62845E114}"/>
              </a:ext>
            </a:extLst>
          </p:cNvPr>
          <p:cNvGrpSpPr/>
          <p:nvPr/>
        </p:nvGrpSpPr>
        <p:grpSpPr>
          <a:xfrm rot="10800000" flipH="1">
            <a:off x="7275008" y="5398315"/>
            <a:ext cx="516947" cy="625200"/>
            <a:chOff x="5808538" y="1803695"/>
            <a:chExt cx="821729" cy="1228977"/>
          </a:xfrm>
          <a:solidFill>
            <a:schemeClr val="tx1"/>
          </a:solidFill>
        </p:grpSpPr>
        <p:sp>
          <p:nvSpPr>
            <p:cNvPr id="41" name="Shape 282">
              <a:extLst>
                <a:ext uri="{FF2B5EF4-FFF2-40B4-BE49-F238E27FC236}">
                  <a16:creationId xmlns="" xmlns:a16="http://schemas.microsoft.com/office/drawing/2014/main" id="{9E15B67F-48EF-4E67-846F-1EFBD81D74B9}"/>
                </a:ext>
              </a:extLst>
            </p:cNvPr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83">
              <a:extLst>
                <a:ext uri="{FF2B5EF4-FFF2-40B4-BE49-F238E27FC236}">
                  <a16:creationId xmlns="" xmlns:a16="http://schemas.microsoft.com/office/drawing/2014/main" id="{6C0847DF-65AF-4494-91D0-79627442ED15}"/>
                </a:ext>
              </a:extLst>
            </p:cNvPr>
            <p:cNvSpPr/>
            <p:nvPr/>
          </p:nvSpPr>
          <p:spPr>
            <a:xfrm flipH="1">
              <a:off x="5808538" y="1803695"/>
              <a:ext cx="821729" cy="617853"/>
            </a:xfrm>
            <a:prstGeom prst="parallelogram">
              <a:avLst>
                <a:gd name="adj" fmla="val 81897"/>
              </a:avLst>
            </a:prstGeom>
            <a:grp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" name="Image 42">
            <a:extLst>
              <a:ext uri="{FF2B5EF4-FFF2-40B4-BE49-F238E27FC236}">
                <a16:creationId xmlns="" xmlns:a16="http://schemas.microsoft.com/office/drawing/2014/main" id="{F8B662D2-A2E3-4969-8107-A20C842A9A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427" y="3798163"/>
            <a:ext cx="3654416" cy="2633813"/>
          </a:xfrm>
          <a:prstGeom prst="rect">
            <a:avLst/>
          </a:prstGeom>
        </p:spPr>
      </p:pic>
      <p:pic>
        <p:nvPicPr>
          <p:cNvPr id="1026" name="Picture 2" descr="C:\Users\DevHoucem\Desktop\Sans titre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3975100"/>
            <a:ext cx="3022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contenu 5"/>
          <p:cNvSpPr>
            <a:spLocks noGrp="1"/>
          </p:cNvSpPr>
          <p:nvPr>
            <p:ph idx="1"/>
          </p:nvPr>
        </p:nvSpPr>
        <p:spPr>
          <a:xfrm>
            <a:off x="1661629" y="740979"/>
            <a:ext cx="8312188" cy="52026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Contexte du Projet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29728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Espace réservé du contenu 5"/>
          <p:cNvSpPr>
            <a:spLocks noGrp="1"/>
          </p:cNvSpPr>
          <p:nvPr>
            <p:ph idx="1"/>
          </p:nvPr>
        </p:nvSpPr>
        <p:spPr>
          <a:xfrm>
            <a:off x="1667673" y="566357"/>
            <a:ext cx="2262671" cy="520262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Problématique</a:t>
            </a:r>
            <a:r>
              <a:rPr lang="fr-FR" sz="2000" b="1" dirty="0" smtClean="0"/>
              <a:t>        </a:t>
            </a:r>
            <a:endParaRPr lang="fr-FR" sz="2000" b="1" dirty="0"/>
          </a:p>
        </p:txBody>
      </p:sp>
      <p:pic>
        <p:nvPicPr>
          <p:cNvPr id="2050" name="Picture 2" descr="C:\Users\DevHoucem\Desktop\d4219bb2c612e90cb5557584728ae0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501" y="3625646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79641" y="3697762"/>
            <a:ext cx="1600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Perte de Temps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354" y="1505561"/>
            <a:ext cx="2678721" cy="267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60044" y="369776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Perte des données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6981444" y="1686021"/>
            <a:ext cx="1568450" cy="1568450"/>
            <a:chOff x="7032106" y="1512887"/>
            <a:chExt cx="1568450" cy="1568450"/>
          </a:xfrm>
        </p:grpSpPr>
        <p:pic>
          <p:nvPicPr>
            <p:cNvPr id="2053" name="Picture 5" descr="C:\Users\DevHoucem\Desktop\Sans titre-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06" y="1512887"/>
              <a:ext cx="1568450" cy="156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DevHoucem\Desktop\Sans titre-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197" y="1890712"/>
              <a:ext cx="792268" cy="10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/>
          <p:cNvSpPr/>
          <p:nvPr/>
        </p:nvSpPr>
        <p:spPr>
          <a:xfrm>
            <a:off x="6807109" y="3559262"/>
            <a:ext cx="1742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Synchronisation </a:t>
            </a:r>
          </a:p>
          <a:p>
            <a:pPr algn="ctr"/>
            <a:r>
              <a:rPr lang="fr-FR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des données</a:t>
            </a:r>
            <a:endParaRPr lang="fr-FR" dirty="0"/>
          </a:p>
        </p:txBody>
      </p:sp>
      <p:pic>
        <p:nvPicPr>
          <p:cNvPr id="2055" name="Picture 7" descr="C:\Users\DevHoucem\Desktop\cronomet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505561"/>
            <a:ext cx="1511378" cy="21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DevHoucem\Desktop\kisspng-technology-icon-technology-transparent-png-5a790a42a0bff5.186839651517881922658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246" y="1882871"/>
            <a:ext cx="187036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0022533" y="3559261"/>
            <a:ext cx="1685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Mal utilisations </a:t>
            </a:r>
            <a:endParaRPr lang="fr-FR" dirty="0">
              <a:solidFill>
                <a:srgbClr val="001334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dirty="0" smtClean="0">
                <a:solidFill>
                  <a:srgbClr val="001334"/>
                </a:solidFill>
                <a:latin typeface="Times New Roman" pitchFamily="18" charset="0"/>
                <a:cs typeface="Times New Roman" pitchFamily="18" charset="0"/>
              </a:rPr>
              <a:t>des Ressources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756936" y="1105451"/>
            <a:ext cx="8271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Comme suite nous avons présenté  les problèmes de 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travail </a:t>
            </a: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intitulé : </a:t>
            </a:r>
          </a:p>
        </p:txBody>
      </p:sp>
    </p:spTree>
    <p:extLst>
      <p:ext uri="{BB962C8B-B14F-4D97-AF65-F5344CB8AC3E}">
        <p14:creationId xmlns:p14="http://schemas.microsoft.com/office/powerpoint/2010/main" val="3528451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Espace réservé du contenu 5"/>
          <p:cNvSpPr>
            <a:spLocks noGrp="1"/>
          </p:cNvSpPr>
          <p:nvPr>
            <p:ph idx="1"/>
          </p:nvPr>
        </p:nvSpPr>
        <p:spPr>
          <a:xfrm>
            <a:off x="1716039" y="690347"/>
            <a:ext cx="3245587" cy="48943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Conception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fr-FR" sz="28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69017" y="133670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Gestion des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acteurs</a:t>
            </a:r>
            <a:endParaRPr lang="fr-FR" sz="20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73484"/>
              </p:ext>
            </p:extLst>
          </p:nvPr>
        </p:nvGraphicFramePr>
        <p:xfrm>
          <a:off x="2205420" y="1828305"/>
          <a:ext cx="8294414" cy="485893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147207"/>
                <a:gridCol w="4147207"/>
              </a:tblGrid>
              <a:tr h="65742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Acteurs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Droit D’accès</a:t>
                      </a:r>
                      <a:endParaRPr lang="fr-FR" dirty="0"/>
                    </a:p>
                  </a:txBody>
                  <a:tcPr/>
                </a:tc>
              </a:tr>
              <a:tr h="657422">
                <a:tc>
                  <a:txBody>
                    <a:bodyPr/>
                    <a:lstStyle/>
                    <a:p>
                      <a:r>
                        <a:rPr lang="fr-FR" b="1" dirty="0" smtClean="0"/>
                        <a:t>Administrateur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Gérer</a:t>
                      </a:r>
                      <a:r>
                        <a:rPr lang="fr-FR" baseline="0" dirty="0" smtClean="0"/>
                        <a:t> Comptes</a:t>
                      </a:r>
                      <a:endParaRPr lang="fr-FR" dirty="0"/>
                    </a:p>
                  </a:txBody>
                  <a:tcPr/>
                </a:tc>
              </a:tr>
              <a:tr h="657422">
                <a:tc>
                  <a:txBody>
                    <a:bodyPr/>
                    <a:lstStyle/>
                    <a:p>
                      <a:r>
                        <a:rPr lang="fr-FR" b="1" dirty="0" smtClean="0"/>
                        <a:t>Demandeur</a:t>
                      </a:r>
                      <a:r>
                        <a:rPr lang="fr-FR" b="1" baseline="0" dirty="0" smtClean="0"/>
                        <a:t> – DAD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Remplir Formulaire Demande DAD</a:t>
                      </a:r>
                      <a:endParaRPr lang="fr-FR" dirty="0"/>
                    </a:p>
                  </a:txBody>
                  <a:tcPr/>
                </a:tc>
              </a:tr>
              <a:tr h="657422">
                <a:tc>
                  <a:txBody>
                    <a:bodyPr/>
                    <a:lstStyle/>
                    <a:p>
                      <a:r>
                        <a:rPr lang="fr-FR" b="1" dirty="0" smtClean="0"/>
                        <a:t>Chef Hiérarchie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Approbation Demande</a:t>
                      </a:r>
                      <a:endParaRPr lang="fr-FR" dirty="0"/>
                    </a:p>
                  </a:txBody>
                  <a:tcPr/>
                </a:tc>
              </a:tr>
              <a:tr h="6574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Comptabilité</a:t>
                      </a:r>
                    </a:p>
                    <a:p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Validation Type Dépense</a:t>
                      </a:r>
                      <a:endParaRPr lang="fr-FR" dirty="0"/>
                    </a:p>
                  </a:txBody>
                  <a:tcPr/>
                </a:tc>
              </a:tr>
              <a:tr h="657422">
                <a:tc>
                  <a:txBody>
                    <a:bodyPr/>
                    <a:lstStyle/>
                    <a:p>
                      <a:r>
                        <a:rPr lang="fr-FR" b="1" dirty="0" smtClean="0"/>
                        <a:t>Contrôle Gestion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Insertion des données</a:t>
                      </a:r>
                      <a:r>
                        <a:rPr lang="fr-FR" baseline="0" dirty="0" smtClean="0"/>
                        <a:t> Budgétaire</a:t>
                      </a:r>
                      <a:endParaRPr lang="fr-FR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Approbation Demande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657422">
                <a:tc>
                  <a:txBody>
                    <a:bodyPr/>
                    <a:lstStyle/>
                    <a:p>
                      <a:r>
                        <a:rPr lang="fr-FR" b="1" dirty="0" smtClean="0"/>
                        <a:t>DGA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Approbation Demande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820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Espace réservé du contenu 5"/>
          <p:cNvSpPr>
            <a:spLocks noGrp="1"/>
          </p:cNvSpPr>
          <p:nvPr>
            <p:ph idx="1"/>
          </p:nvPr>
        </p:nvSpPr>
        <p:spPr>
          <a:xfrm>
            <a:off x="1557236" y="755545"/>
            <a:ext cx="3567214" cy="489439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Diagramme de classe</a:t>
            </a:r>
            <a:endParaRPr lang="fr-FR" sz="20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7484"/>
            <a:ext cx="7515225" cy="680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170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911145" y="890218"/>
            <a:ext cx="7225365" cy="61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Les Langages de développement:</a:t>
            </a:r>
          </a:p>
        </p:txBody>
      </p:sp>
      <p:pic>
        <p:nvPicPr>
          <p:cNvPr id="9" name="Image 8" descr="C:\Users\HF\AppData\Local\Microsoft\Windows\INetCache\Content.Word\UML_logo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48" y="4979661"/>
            <a:ext cx="2095715" cy="126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804" y="1613938"/>
            <a:ext cx="1535712" cy="153571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515" y="1678072"/>
            <a:ext cx="1842075" cy="184207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335" y="1691906"/>
            <a:ext cx="1474771" cy="1474771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3451738" y="1590405"/>
            <a:ext cx="1524893" cy="1705514"/>
            <a:chOff x="5226221" y="1447954"/>
            <a:chExt cx="1524893" cy="1705514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6221" y="1628575"/>
              <a:ext cx="1524893" cy="1524893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5523827" y="1447954"/>
              <a:ext cx="907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>
                  <a:latin typeface="Broadway" pitchFamily="82" charset="0"/>
                  <a:ea typeface="Adobe Gothic Std B" pitchFamily="34" charset="-128"/>
                </a:rPr>
                <a:t>CSS</a:t>
              </a:r>
              <a:endParaRPr lang="fr-FR" sz="2000" b="1" dirty="0">
                <a:latin typeface="Broadway" pitchFamily="82" charset="0"/>
                <a:ea typeface="Adobe Gothic Std B" pitchFamily="34" charset="-128"/>
              </a:endParaRPr>
            </a:p>
          </p:txBody>
        </p:sp>
      </p:grp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1078199" y="4078442"/>
            <a:ext cx="4267300" cy="61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>
                <a:solidFill>
                  <a:schemeClr val="tx2">
                    <a:lumMod val="75000"/>
                  </a:schemeClr>
                </a:solidFill>
              </a:rPr>
              <a:t>Moyens de Conception</a:t>
            </a:r>
          </a:p>
        </p:txBody>
      </p:sp>
      <p:pic>
        <p:nvPicPr>
          <p:cNvPr id="4099" name="Picture 3" descr="C:\Users\8563\OneDrive - GROUPE Délice\Bureau\downlo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47" y="1827430"/>
            <a:ext cx="1543363" cy="13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7448236" y="1547281"/>
            <a:ext cx="202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Broadway" pitchFamily="82" charset="0"/>
                <a:ea typeface="Adobe Gothic Std B" pitchFamily="34" charset="-128"/>
              </a:rPr>
              <a:t>Angulas JS</a:t>
            </a:r>
            <a:endParaRPr lang="fr-FR" sz="2000" b="1" dirty="0">
              <a:latin typeface="Broadway" pitchFamily="82" charset="0"/>
              <a:ea typeface="Adobe Gothic Std B" pitchFamily="34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97447" y="5810230"/>
            <a:ext cx="32673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Serveur de base de données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195183" y="5878821"/>
            <a:ext cx="46317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Serveur de Locale </a:t>
            </a:r>
          </a:p>
          <a:p>
            <a:pPr lvl="0" algn="ctr"/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l’application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248" y="4737546"/>
            <a:ext cx="1961899" cy="1014082"/>
          </a:xfrm>
          <a:prstGeom prst="rect">
            <a:avLst/>
          </a:prstGeom>
        </p:spPr>
      </p:pic>
      <p:pic>
        <p:nvPicPr>
          <p:cNvPr id="26" name="Picture 3" descr="C:\Users\DevHoucem\Desktop\Sans titre-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97" y="4428065"/>
            <a:ext cx="1439906" cy="14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space réservé du contenu 2"/>
          <p:cNvSpPr txBox="1">
            <a:spLocks/>
          </p:cNvSpPr>
          <p:nvPr/>
        </p:nvSpPr>
        <p:spPr>
          <a:xfrm>
            <a:off x="6612197" y="4051618"/>
            <a:ext cx="4267300" cy="618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>
                <a:solidFill>
                  <a:schemeClr val="tx2">
                    <a:lumMod val="75000"/>
                  </a:schemeClr>
                </a:solidFill>
              </a:rPr>
              <a:t>Moyens Technique</a:t>
            </a:r>
          </a:p>
        </p:txBody>
      </p:sp>
    </p:spTree>
    <p:extLst>
      <p:ext uri="{BB962C8B-B14F-4D97-AF65-F5344CB8AC3E}">
        <p14:creationId xmlns:p14="http://schemas.microsoft.com/office/powerpoint/2010/main" val="230270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4" y="659972"/>
            <a:ext cx="568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Interface «  D’authentification 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8563\OneDrive - GROUPE Délice\Bureau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11" y="1367640"/>
            <a:ext cx="10595578" cy="49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22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777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  Composition du page 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fr-F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8563\OneDrive - GROUPE Délice\Bureau\travail à faitre\Projet\P2 - Application ransformation dégital des documents\Exmple des section Acceu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03" y="1189968"/>
            <a:ext cx="10270372" cy="547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26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683503" y="659972"/>
            <a:ext cx="7774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fr-FR" sz="2400" b="1" dirty="0" smtClean="0"/>
              <a:t> 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«  Créer Demande - Demandeur »</a:t>
            </a:r>
            <a:endParaRPr lang="fr-FR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C:\Users\8563\OneDrive - GROUPE Délice\Bureau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8" y="1363704"/>
            <a:ext cx="10745145" cy="495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17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10141</TotalTime>
  <Words>207</Words>
  <Application>Microsoft Office PowerPoint</Application>
  <PresentationFormat>Personnalisé</PresentationFormat>
  <Paragraphs>90</Paragraphs>
  <Slides>15</Slides>
  <Notes>15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Brin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</dc:creator>
  <cp:lastModifiedBy>Houssem Affi</cp:lastModifiedBy>
  <cp:revision>979</cp:revision>
  <dcterms:created xsi:type="dcterms:W3CDTF">2013-05-31T08:44:48Z</dcterms:created>
  <dcterms:modified xsi:type="dcterms:W3CDTF">2020-11-04T07:35:48Z</dcterms:modified>
</cp:coreProperties>
</file>